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706" r:id="rId2"/>
    <p:sldMasterId id="2147483724" r:id="rId3"/>
    <p:sldMasterId id="2147483742" r:id="rId4"/>
    <p:sldMasterId id="2147483760" r:id="rId5"/>
  </p:sldMasterIdLst>
  <p:sldIdLst>
    <p:sldId id="256" r:id="rId6"/>
    <p:sldId id="263" r:id="rId7"/>
    <p:sldId id="264" r:id="rId8"/>
    <p:sldId id="270" r:id="rId9"/>
    <p:sldId id="265" r:id="rId10"/>
    <p:sldId id="269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01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17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221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86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6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5193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30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1360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851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5268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4136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410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8896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4369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7283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9849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772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0514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2804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3140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3376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91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56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970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7108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3469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3449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5576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5461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606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554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737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702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980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5170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8811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152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8539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6223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6501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4324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505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76223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9514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6028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41034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1346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11898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2350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16946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779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88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52528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1683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38767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044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54918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75336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7244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15527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8043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8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52352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86284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312112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13920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0538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96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21" Type="http://schemas.openxmlformats.org/officeDocument/2006/relationships/image" Target="../media/image15.png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1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21" Type="http://schemas.openxmlformats.org/officeDocument/2006/relationships/image" Target="../media/image19.png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7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Relationship Id="rId22" Type="http://schemas.openxmlformats.org/officeDocument/2006/relationships/image" Target="../media/image20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1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2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9031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  <p:sldLayoutId id="21474837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7708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4525" y="2354607"/>
            <a:ext cx="7073461" cy="1515533"/>
          </a:xfrm>
        </p:spPr>
        <p:txBody>
          <a:bodyPr anchor="ctr"/>
          <a:lstStyle/>
          <a:p>
            <a:r>
              <a:rPr lang="ru-RU" sz="3200" dirty="0" smtClean="0">
                <a:latin typeface="Cambria" panose="02040503050406030204" pitchFamily="18" charset="0"/>
              </a:rPr>
              <a:t>Классный час на тему:</a:t>
            </a:r>
            <a:br>
              <a:rPr lang="ru-RU" sz="3200" dirty="0" smtClean="0">
                <a:latin typeface="Cambria" panose="020405030504060302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Культура поведения в обществе</a:t>
            </a:r>
            <a:endParaRPr lang="ru-RU" sz="32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129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2" y="673769"/>
            <a:ext cx="10832430" cy="1700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Нелегок труд заводов и полей,</a:t>
            </a:r>
          </a:p>
          <a:p>
            <a:pPr marL="0" indent="0">
              <a:buNone/>
            </a:pPr>
            <a:r>
              <a:rPr lang="ru-RU" dirty="0" smtClean="0"/>
              <a:t>Но есть работа много тяжелей.</a:t>
            </a:r>
          </a:p>
          <a:p>
            <a:pPr marL="0" indent="0">
              <a:buNone/>
            </a:pPr>
            <a:r>
              <a:rPr lang="ru-RU" dirty="0" smtClean="0"/>
              <a:t>Работа эта – быть среди людей.									Александр Межиров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374" y="2534653"/>
            <a:ext cx="5221285" cy="35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017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6532" y="1957137"/>
            <a:ext cx="10605212" cy="29838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B050"/>
                </a:solidFill>
                <a:latin typeface="Cambria" panose="02040503050406030204" pitchFamily="18" charset="0"/>
              </a:rPr>
              <a:t>Хорошие черты характера: </a:t>
            </a:r>
            <a:r>
              <a:rPr lang="ru-RU" sz="2400" dirty="0" smtClean="0">
                <a:latin typeface="Cambria" panose="02040503050406030204" pitchFamily="18" charset="0"/>
              </a:rPr>
              <a:t>скромность, вежливость, сдержанность, тактичность, умение контролировать себя, говорить приятные слова.</a:t>
            </a:r>
          </a:p>
          <a:p>
            <a:pPr marL="0" indent="0">
              <a:buNone/>
            </a:pPr>
            <a:endParaRPr lang="ru-RU" sz="24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Плохие черты характера: </a:t>
            </a:r>
            <a:r>
              <a:rPr lang="ru-RU" sz="2400" dirty="0" smtClean="0">
                <a:latin typeface="Cambria" panose="02040503050406030204" pitchFamily="18" charset="0"/>
              </a:rPr>
              <a:t>привычка очень громко говорить и громко смеяться, неряшливо одеваться, грубить, говорить плохие слова, опаздывать и др.</a:t>
            </a:r>
            <a:endParaRPr lang="ru-RU" sz="2400" dirty="0">
              <a:latin typeface="Cambria" panose="020405030504060302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06532" y="584886"/>
            <a:ext cx="10605212" cy="593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sz="2400" dirty="0" smtClean="0">
                <a:latin typeface="Cambria" panose="02040503050406030204" pitchFamily="18" charset="0"/>
              </a:rPr>
              <a:t>Поведение – это образ жизни и действий</a:t>
            </a:r>
            <a:endParaRPr lang="ru-RU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619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6276" y="473739"/>
            <a:ext cx="3313703" cy="74546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ЗАДАНИЕ</a:t>
            </a:r>
            <a:endParaRPr lang="ru-RU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146" y="2441801"/>
            <a:ext cx="9985102" cy="28554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«Хлопок»</a:t>
            </a:r>
            <a:r>
              <a:rPr lang="ru-RU" sz="2800" dirty="0" smtClean="0"/>
              <a:t> 	если учитель называет хорошие манеры.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«У-У-У» 		</a:t>
            </a:r>
            <a:r>
              <a:rPr lang="ru-RU" sz="2800" dirty="0" smtClean="0"/>
              <a:t>если учитель называет плохие манеры.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3399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477" y="189960"/>
            <a:ext cx="9633006" cy="112549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Этикет</a:t>
            </a:r>
            <a:r>
              <a:rPr lang="ru-RU" sz="2800" dirty="0" smtClean="0">
                <a:latin typeface="Cambria" panose="02040503050406030204" pitchFamily="18" charset="0"/>
              </a:rPr>
              <a:t> – </a:t>
            </a:r>
            <a:r>
              <a:rPr lang="ru-RU" sz="2800" dirty="0" smtClean="0">
                <a:solidFill>
                  <a:srgbClr val="00B050"/>
                </a:solidFill>
                <a:latin typeface="Cambria" panose="02040503050406030204" pitchFamily="18" charset="0"/>
              </a:rPr>
              <a:t>это комплекс правил поведения человека в обществе других людей</a:t>
            </a:r>
            <a:endParaRPr lang="ru-RU" sz="2800" dirty="0">
              <a:solidFill>
                <a:srgbClr val="00B05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" t="2756" r="2083" b="3455"/>
          <a:stretch/>
        </p:blipFill>
        <p:spPr>
          <a:xfrm>
            <a:off x="1606378" y="1408671"/>
            <a:ext cx="8204888" cy="4670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782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Cambria" panose="02040503050406030204" pitchFamily="18" charset="0"/>
              </a:rPr>
              <a:t>Игровое задание </a:t>
            </a:r>
            <a:r>
              <a:rPr lang="ru-RU" dirty="0" smtClean="0">
                <a:latin typeface="Cambria" panose="02040503050406030204" pitchFamily="18" charset="0"/>
              </a:rPr>
              <a:t>«</a:t>
            </a:r>
            <a:r>
              <a:rPr lang="ru-RU" dirty="0" smtClean="0">
                <a:solidFill>
                  <a:srgbClr val="00B0F0"/>
                </a:solidFill>
                <a:latin typeface="Cambria" panose="02040503050406030204" pitchFamily="18" charset="0"/>
              </a:rPr>
              <a:t>Приветствие</a:t>
            </a:r>
            <a:r>
              <a:rPr lang="ru-RU" dirty="0" smtClean="0">
                <a:latin typeface="Cambria" panose="02040503050406030204" pitchFamily="18" charset="0"/>
              </a:rPr>
              <a:t>»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545022"/>
            <a:ext cx="11135985" cy="47033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Необходимо </a:t>
            </a:r>
            <a:br>
              <a:rPr lang="ru-RU" sz="2400" dirty="0" smtClean="0">
                <a:solidFill>
                  <a:srgbClr val="FFFF00"/>
                </a:solidFill>
                <a:latin typeface="Cambria" panose="02040503050406030204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поприветствовать данного человека и что-нибудь у него спросить</a:t>
            </a: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Cambria" panose="02040503050406030204" pitchFamily="18" charset="0"/>
              </a:rPr>
              <a:t>Учитель.</a:t>
            </a:r>
          </a:p>
          <a:p>
            <a:pPr marL="0" indent="0">
              <a:buNone/>
            </a:pPr>
            <a:r>
              <a:rPr lang="ru-RU" sz="2800" dirty="0" smtClean="0">
                <a:latin typeface="Cambria" panose="02040503050406030204" pitchFamily="18" charset="0"/>
              </a:rPr>
              <a:t>				Мама.</a:t>
            </a:r>
          </a:p>
          <a:p>
            <a:pPr marL="0" indent="0">
              <a:buNone/>
            </a:pPr>
            <a:r>
              <a:rPr lang="ru-RU" sz="2800" dirty="0" smtClean="0">
                <a:latin typeface="Cambria" panose="02040503050406030204" pitchFamily="18" charset="0"/>
              </a:rPr>
              <a:t>							Знакомый мальчик.</a:t>
            </a:r>
          </a:p>
          <a:p>
            <a:pPr marL="0" indent="0">
              <a:buNone/>
            </a:pPr>
            <a:r>
              <a:rPr lang="ru-RU" sz="2800" dirty="0" smtClean="0">
                <a:latin typeface="Cambria" panose="02040503050406030204" pitchFamily="18" charset="0"/>
              </a:rPr>
              <a:t>														Незнакомая девочка.</a:t>
            </a:r>
          </a:p>
          <a:p>
            <a:pPr marL="0" indent="0">
              <a:buNone/>
            </a:pPr>
            <a:r>
              <a:rPr lang="ru-RU" sz="2800" dirty="0" smtClean="0">
                <a:latin typeface="Cambria" panose="02040503050406030204" pitchFamily="18" charset="0"/>
              </a:rPr>
              <a:t>Лучший друг.</a:t>
            </a:r>
            <a:endParaRPr lang="ru-RU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04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58988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Cambria" panose="02040503050406030204" pitchFamily="18" charset="0"/>
              </a:rPr>
              <a:t>Правила</a:t>
            </a:r>
            <a:r>
              <a:rPr lang="ru-RU" dirty="0" smtClean="0"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школьного</a:t>
            </a:r>
            <a:r>
              <a:rPr lang="ru-RU" dirty="0" smtClean="0"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Cambria" panose="02040503050406030204" pitchFamily="18" charset="0"/>
              </a:rPr>
              <a:t>этикета</a:t>
            </a:r>
            <a:r>
              <a:rPr lang="ru-RU" dirty="0" smtClean="0">
                <a:latin typeface="Cambria" panose="02040503050406030204" pitchFamily="18" charset="0"/>
              </a:rPr>
              <a:t>: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2" y="2075934"/>
            <a:ext cx="9404722" cy="324570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В школу приходить без опозданий;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В общении употреблять вежливые слова;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Одевать деловую, школьную форму;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Поддерживать чистоту и порядок в школе, в классе;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Не мешать другим на уроке (не разговаривать громко);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Когда уходите из школы (после окончания уроков) попрощаться с учителями и учениками.</a:t>
            </a:r>
            <a:endParaRPr lang="ru-RU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7060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623" y="332428"/>
            <a:ext cx="6326188" cy="7905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Путешествие в прошлое</a:t>
            </a:r>
            <a:endParaRPr lang="ru-RU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622" y="1122948"/>
            <a:ext cx="10513177" cy="4892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В русском языке до </a:t>
            </a:r>
            <a:r>
              <a:rPr lang="en-US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XVI</a:t>
            </a:r>
            <a:r>
              <a:rPr lang="ru-RU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века широко употреблялось слово «ВЕЖА».</a:t>
            </a:r>
          </a:p>
          <a:p>
            <a:pPr marL="0" indent="0">
              <a:buNone/>
            </a:pPr>
            <a:endParaRPr lang="ru-RU" sz="2800" dirty="0">
              <a:solidFill>
                <a:srgbClr val="FFFF00"/>
              </a:solidFill>
              <a:latin typeface="Cambria" panose="02040503050406030204" pitchFamily="18" charset="0"/>
            </a:endParaRP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Вежа – ведать, знать.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Вежа – человек, знающий как себя вести. Отсюда и «</a:t>
            </a:r>
            <a:r>
              <a:rPr lang="ru-RU" sz="2800" dirty="0" err="1" smtClean="0">
                <a:solidFill>
                  <a:srgbClr val="FF0000"/>
                </a:solidFill>
                <a:latin typeface="Cambria" panose="02040503050406030204" pitchFamily="18" charset="0"/>
              </a:rPr>
              <a:t>вежество</a:t>
            </a:r>
            <a:r>
              <a:rPr lang="ru-RU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», («невежество»). </a:t>
            </a:r>
            <a:r>
              <a:rPr lang="ru-RU" sz="2800" dirty="0" err="1" smtClean="0">
                <a:solidFill>
                  <a:srgbClr val="FF0000"/>
                </a:solidFill>
                <a:latin typeface="Cambria" panose="02040503050406030204" pitchFamily="18" charset="0"/>
              </a:rPr>
              <a:t>Вежеству</a:t>
            </a:r>
            <a:r>
              <a:rPr lang="ru-RU" sz="2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 учили в школах наряду с арифметикой, грамотой и молитвами. Затем это слово изменилось на «вежливость»</a:t>
            </a:r>
            <a:endParaRPr lang="ru-RU" sz="28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301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497305"/>
            <a:ext cx="10994441" cy="668420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Составьте из двух частей пословицы о культуре поведения</a:t>
            </a:r>
            <a:endParaRPr lang="ru-RU" sz="26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503948"/>
            <a:ext cx="4834272" cy="5053371"/>
          </a:xfrm>
        </p:spPr>
        <p:txBody>
          <a:bodyPr anchor="t"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У себя как хочешь,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Не дорог подарок –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О пустяках спорить –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По одежде не суди,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Слово – серебро,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Хоть не богат,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От слова спасенье,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На незваного гостя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В деревню где живут одноногие,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FF00"/>
                </a:solidFill>
              </a:rPr>
              <a:t>От одного слова,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929980" y="1503947"/>
            <a:ext cx="4834272" cy="45261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по делам гляди.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м</a:t>
            </a:r>
            <a:r>
              <a:rPr lang="ru-RU" dirty="0" smtClean="0">
                <a:solidFill>
                  <a:srgbClr val="002060"/>
                </a:solidFill>
              </a:rPr>
              <a:t>олчание – золото.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а в гостях – как велят.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дорога любовь.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дело упустить.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и от одного слова погибель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не припасена и ложка.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а гостям рад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да навек сора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надо идти на одной ноге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816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1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Ион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5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291</TotalTime>
  <Words>305</Words>
  <Application>Microsoft Office PowerPoint</Application>
  <PresentationFormat>Широкоэкранный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Cambria</vt:lpstr>
      <vt:lpstr>Century Gothic</vt:lpstr>
      <vt:lpstr>Garamond</vt:lpstr>
      <vt:lpstr>Wingdings 3</vt:lpstr>
      <vt:lpstr>Натуральные материалы</vt:lpstr>
      <vt:lpstr>1_Натуральные материалы</vt:lpstr>
      <vt:lpstr>Ион</vt:lpstr>
      <vt:lpstr>1_Ион</vt:lpstr>
      <vt:lpstr>Сектор</vt:lpstr>
      <vt:lpstr>Классный час на тему: Культура поведения в обществе</vt:lpstr>
      <vt:lpstr>Презентация PowerPoint</vt:lpstr>
      <vt:lpstr>Презентация PowerPoint</vt:lpstr>
      <vt:lpstr>ЗАДАНИЕ</vt:lpstr>
      <vt:lpstr>Этикет – это комплекс правил поведения человека в обществе других людей</vt:lpstr>
      <vt:lpstr>Игровое задание «Приветствие»</vt:lpstr>
      <vt:lpstr>Правила школьного этикета:</vt:lpstr>
      <vt:lpstr>Путешествие в прошлое</vt:lpstr>
      <vt:lpstr>Составьте из двух частей пословицы о культуре поведения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Кладовая педагогического мастерства</dc:title>
  <dc:creator>Шамхан Усаев</dc:creator>
  <cp:lastModifiedBy>Шамхан Усаев</cp:lastModifiedBy>
  <cp:revision>29</cp:revision>
  <dcterms:created xsi:type="dcterms:W3CDTF">2017-01-16T18:04:01Z</dcterms:created>
  <dcterms:modified xsi:type="dcterms:W3CDTF">2017-01-18T20:20:46Z</dcterms:modified>
</cp:coreProperties>
</file>