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706" r:id="rId2"/>
    <p:sldMasterId id="214748372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01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17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221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86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6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5193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30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1360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851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526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4136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410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896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436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728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849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772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051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2804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3140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376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1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56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970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7108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346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44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557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5461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606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554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3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702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9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15.png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1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2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4828" y="1871131"/>
            <a:ext cx="7493875" cy="1515533"/>
          </a:xfrm>
        </p:spPr>
        <p:txBody>
          <a:bodyPr anchor="ctr"/>
          <a:lstStyle/>
          <a:p>
            <a:r>
              <a:rPr lang="ru-RU" sz="3200" dirty="0" smtClean="0">
                <a:latin typeface="Cambria" panose="02040503050406030204" pitchFamily="18" charset="0"/>
              </a:rPr>
              <a:t>Кладовая педагогического мастерства</a:t>
            </a:r>
            <a:endParaRPr lang="ru-RU" sz="3200" dirty="0"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Cambria" panose="02040503050406030204" pitchFamily="18" charset="0"/>
              </a:rPr>
              <a:t>Личный опыт организации воспитательного процесса в образовательном учреждении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2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477" y="189960"/>
            <a:ext cx="9633006" cy="50372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Письмо Авраама Линкольна учителю своего сына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310" y="693683"/>
            <a:ext cx="11676993" cy="6022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Cambria" panose="02040503050406030204" pitchFamily="18" charset="0"/>
              </a:rPr>
              <a:t>«…Я понимаю, он должен будет узнать, что не все люди справедливы, не все искренни. </a:t>
            </a:r>
            <a:endParaRPr lang="ru-RU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Но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</a:t>
            </a:r>
            <a:r>
              <a:rPr lang="ru-RU" dirty="0">
                <a:latin typeface="Cambria" panose="02040503050406030204" pitchFamily="18" charset="0"/>
              </a:rPr>
              <a:t> к тому же, что на каждого подлеца найдется герой, что </a:t>
            </a:r>
            <a:r>
              <a:rPr lang="ru-RU" dirty="0" smtClean="0">
                <a:latin typeface="Cambria" panose="02040503050406030204" pitchFamily="18" charset="0"/>
              </a:rPr>
              <a:t>на всякого </a:t>
            </a:r>
            <a:r>
              <a:rPr lang="ru-RU" dirty="0">
                <a:latin typeface="Cambria" panose="02040503050406030204" pitchFamily="18" charset="0"/>
              </a:rPr>
              <a:t>эгоистичного политика найдется преданный </a:t>
            </a:r>
            <a:r>
              <a:rPr lang="ru-RU" dirty="0" smtClean="0">
                <a:latin typeface="Cambria" panose="02040503050406030204" pitchFamily="18" charset="0"/>
              </a:rPr>
              <a:t>лидер.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Научите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его тому</a:t>
            </a:r>
            <a:r>
              <a:rPr lang="ru-RU" dirty="0">
                <a:latin typeface="Cambria" panose="02040503050406030204" pitchFamily="18" charset="0"/>
              </a:rPr>
              <a:t>, что если есть враг, то найдется и друг. На это потребуется время, я знаю, но если можете,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 </a:t>
            </a:r>
            <a:r>
              <a:rPr lang="ru-RU" dirty="0">
                <a:latin typeface="Cambria" panose="02040503050406030204" pitchFamily="18" charset="0"/>
              </a:rPr>
              <a:t>тому, что один заработанный доллар намного ценнее, чем пять найденных.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Обучите его</a:t>
            </a:r>
            <a:r>
              <a:rPr lang="ru-RU" dirty="0">
                <a:latin typeface="Cambria" panose="02040503050406030204" pitchFamily="18" charset="0"/>
              </a:rPr>
              <a:t> уметь проигрывать, а также наслаждаться </a:t>
            </a:r>
            <a:r>
              <a:rPr lang="ru-RU" dirty="0" smtClean="0">
                <a:latin typeface="Cambria" panose="02040503050406030204" pitchFamily="18" charset="0"/>
              </a:rPr>
              <a:t>победами. Если </a:t>
            </a:r>
            <a:r>
              <a:rPr lang="ru-RU" dirty="0">
                <a:latin typeface="Cambria" panose="02040503050406030204" pitchFamily="18" charset="0"/>
              </a:rPr>
              <a:t>сможете,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уведите его</a:t>
            </a:r>
            <a:r>
              <a:rPr lang="ru-RU" dirty="0">
                <a:latin typeface="Cambria" panose="02040503050406030204" pitchFamily="18" charset="0"/>
              </a:rPr>
              <a:t> от зависти,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обучите</a:t>
            </a:r>
            <a:r>
              <a:rPr lang="ru-RU" dirty="0">
                <a:latin typeface="Cambria" panose="02040503050406030204" pitchFamily="18" charset="0"/>
              </a:rPr>
              <a:t> секрету негромкого смеха.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Позвольте ему</a:t>
            </a:r>
            <a:r>
              <a:rPr lang="ru-RU" dirty="0">
                <a:latin typeface="Cambria" panose="02040503050406030204" pitchFamily="18" charset="0"/>
              </a:rPr>
              <a:t> рано познать, что одерживать победу над задирами и хвастунами легче всего. Если можете,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 </a:t>
            </a:r>
            <a:r>
              <a:rPr lang="ru-RU" dirty="0">
                <a:latin typeface="Cambria" panose="02040503050406030204" pitchFamily="18" charset="0"/>
              </a:rPr>
              <a:t>интересоваться </a:t>
            </a:r>
            <a:r>
              <a:rPr lang="ru-RU" dirty="0" smtClean="0">
                <a:latin typeface="Cambria" panose="02040503050406030204" pitchFamily="18" charset="0"/>
              </a:rPr>
              <a:t>книгами… И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дайте ему</a:t>
            </a:r>
            <a:r>
              <a:rPr lang="ru-RU" dirty="0">
                <a:latin typeface="Cambria" panose="02040503050406030204" pitchFamily="18" charset="0"/>
              </a:rPr>
              <a:t> также свободное время, чтобы он мог поразмыслить над извечными тайнами: птицами в небе, пчелами в лучах солнца и цветами на зеленых склонах </a:t>
            </a:r>
            <a:r>
              <a:rPr lang="ru-RU" dirty="0" smtClean="0">
                <a:latin typeface="Cambria" panose="02040503050406030204" pitchFamily="18" charset="0"/>
              </a:rPr>
              <a:t>холма. Когда </a:t>
            </a:r>
            <a:r>
              <a:rPr lang="ru-RU" dirty="0">
                <a:latin typeface="Cambria" panose="02040503050406030204" pitchFamily="18" charset="0"/>
              </a:rPr>
              <a:t>он будет в школе,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</a:t>
            </a:r>
            <a:r>
              <a:rPr lang="ru-RU" dirty="0">
                <a:latin typeface="Cambria" panose="02040503050406030204" pitchFamily="18" charset="0"/>
              </a:rPr>
              <a:t> тому, что намного почетнее потерпеть неудачу, чем смошенничать…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Обучите его</a:t>
            </a:r>
            <a:r>
              <a:rPr lang="ru-RU" dirty="0">
                <a:latin typeface="Cambria" panose="02040503050406030204" pitchFamily="18" charset="0"/>
              </a:rPr>
              <a:t> доверять своим собственным идеям, даже если кто-либо говорит ему, что он заблуждается…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Обучите его </a:t>
            </a:r>
            <a:r>
              <a:rPr lang="ru-RU" dirty="0">
                <a:latin typeface="Cambria" panose="02040503050406030204" pitchFamily="18" charset="0"/>
              </a:rPr>
              <a:t>быть мягким с мягкими людьми и жестоким с </a:t>
            </a:r>
            <a:r>
              <a:rPr lang="ru-RU" dirty="0" smtClean="0">
                <a:latin typeface="Cambria" panose="02040503050406030204" pitchFamily="18" charset="0"/>
              </a:rPr>
              <a:t>жестокими.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Постарайтесь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дать</a:t>
            </a:r>
            <a:r>
              <a:rPr lang="ru-RU" dirty="0">
                <a:latin typeface="Cambria" panose="02040503050406030204" pitchFamily="18" charset="0"/>
              </a:rPr>
              <a:t> моему сыну силу не следовать за толпой, когда все примыкают к победившей стороне…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 </a:t>
            </a:r>
            <a:r>
              <a:rPr lang="ru-RU" dirty="0">
                <a:latin typeface="Cambria" panose="02040503050406030204" pitchFamily="18" charset="0"/>
              </a:rPr>
              <a:t>выслушивать всех людей, однако научите его также все то, что он слышит, рассматривать под углом истины и отбирать только </a:t>
            </a:r>
            <a:r>
              <a:rPr lang="ru-RU" dirty="0" smtClean="0">
                <a:latin typeface="Cambria" panose="02040503050406030204" pitchFamily="18" charset="0"/>
              </a:rPr>
              <a:t>хорошее. Если </a:t>
            </a:r>
            <a:r>
              <a:rPr lang="ru-RU" dirty="0">
                <a:latin typeface="Cambria" panose="02040503050406030204" pitchFamily="18" charset="0"/>
              </a:rPr>
              <a:t>можете, то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 </a:t>
            </a:r>
            <a:r>
              <a:rPr lang="ru-RU" dirty="0">
                <a:latin typeface="Cambria" panose="02040503050406030204" pitchFamily="18" charset="0"/>
              </a:rPr>
              <a:t>смеяться в печали…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</a:t>
            </a:r>
            <a:r>
              <a:rPr lang="ru-RU" dirty="0">
                <a:latin typeface="Cambria" panose="02040503050406030204" pitchFamily="18" charset="0"/>
              </a:rPr>
              <a:t>, что нет стыда в слезах.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Научите его </a:t>
            </a:r>
            <a:r>
              <a:rPr lang="ru-RU" dirty="0">
                <a:latin typeface="Cambria" panose="02040503050406030204" pitchFamily="18" charset="0"/>
              </a:rPr>
              <a:t>смеяться над циниками и остерегаться чрезмерной </a:t>
            </a:r>
            <a:r>
              <a:rPr lang="ru-RU" dirty="0" smtClean="0">
                <a:latin typeface="Cambria" panose="02040503050406030204" pitchFamily="18" charset="0"/>
              </a:rPr>
              <a:t>слащавости.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Научите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его </a:t>
            </a:r>
            <a:r>
              <a:rPr lang="ru-RU" dirty="0">
                <a:latin typeface="Cambria" panose="02040503050406030204" pitchFamily="18" charset="0"/>
              </a:rPr>
              <a:t>продавать свои мозги и силу мускулов по наивысшей цене, но никогда не торговать ни сердцем, ни </a:t>
            </a:r>
            <a:r>
              <a:rPr lang="ru-RU" dirty="0" smtClean="0">
                <a:latin typeface="Cambria" panose="02040503050406030204" pitchFamily="18" charset="0"/>
              </a:rPr>
              <a:t>душой.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Научите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его </a:t>
            </a:r>
            <a:r>
              <a:rPr lang="ru-RU" dirty="0">
                <a:latin typeface="Cambria" panose="02040503050406030204" pitchFamily="18" charset="0"/>
              </a:rPr>
              <a:t>не слушать воющую толпу, но встать и сражаться, если он считает себя </a:t>
            </a:r>
            <a:r>
              <a:rPr lang="ru-RU" dirty="0" smtClean="0">
                <a:latin typeface="Cambria" panose="02040503050406030204" pitchFamily="18" charset="0"/>
              </a:rPr>
              <a:t>правым.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Обращайтесь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с ним мягко</a:t>
            </a:r>
            <a:r>
              <a:rPr lang="ru-RU" dirty="0">
                <a:latin typeface="Cambria" panose="02040503050406030204" pitchFamily="18" charset="0"/>
              </a:rPr>
              <a:t>, но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без излишней нежности</a:t>
            </a:r>
            <a:r>
              <a:rPr lang="ru-RU" dirty="0">
                <a:latin typeface="Cambria" panose="02040503050406030204" pitchFamily="18" charset="0"/>
              </a:rPr>
              <a:t>, потому что только испытание огнем дает стали высокое качество.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Позвольте ему </a:t>
            </a:r>
            <a:r>
              <a:rPr lang="ru-RU" dirty="0">
                <a:latin typeface="Cambria" panose="02040503050406030204" pitchFamily="18" charset="0"/>
              </a:rPr>
              <a:t>иметь мужество, чтобы быть нетерпимым [ко всему плохому]…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Позвольте ему </a:t>
            </a:r>
            <a:r>
              <a:rPr lang="ru-RU" dirty="0">
                <a:latin typeface="Cambria" panose="02040503050406030204" pitchFamily="18" charset="0"/>
              </a:rPr>
              <a:t>иметь терпение, чтобы стать </a:t>
            </a:r>
            <a:r>
              <a:rPr lang="ru-RU" dirty="0" smtClean="0">
                <a:latin typeface="Cambria" panose="02040503050406030204" pitchFamily="18" charset="0"/>
              </a:rPr>
              <a:t>храбрым. </a:t>
            </a:r>
            <a:r>
              <a:rPr lang="ru-RU" dirty="0" smtClean="0">
                <a:solidFill>
                  <a:srgbClr val="FFFF00"/>
                </a:solidFill>
                <a:latin typeface="Cambria" panose="02040503050406030204" pitchFamily="18" charset="0"/>
              </a:rPr>
              <a:t>Научите </a:t>
            </a:r>
            <a:r>
              <a:rPr lang="ru-RU" dirty="0">
                <a:solidFill>
                  <a:srgbClr val="FFFF00"/>
                </a:solidFill>
                <a:latin typeface="Cambria" panose="02040503050406030204" pitchFamily="18" charset="0"/>
              </a:rPr>
              <a:t>его </a:t>
            </a:r>
            <a:r>
              <a:rPr lang="ru-RU" dirty="0">
                <a:latin typeface="Cambria" panose="02040503050406030204" pitchFamily="18" charset="0"/>
              </a:rPr>
              <a:t>всегда иметь высокую веру в себя, потому что тогда он всегда будет иметь высокую веру в </a:t>
            </a:r>
            <a:r>
              <a:rPr lang="ru-RU" dirty="0" smtClean="0">
                <a:latin typeface="Cambria" panose="02040503050406030204" pitchFamily="18" charset="0"/>
              </a:rPr>
              <a:t>человечество. Это </a:t>
            </a:r>
            <a:r>
              <a:rPr lang="ru-RU" dirty="0">
                <a:latin typeface="Cambria" panose="02040503050406030204" pitchFamily="18" charset="0"/>
              </a:rPr>
              <a:t>не легкое дело, но посмотрите, что вы можете сделать… Он такой хороший, мой сын</a:t>
            </a:r>
            <a:r>
              <a:rPr lang="ru-RU" dirty="0" smtClean="0">
                <a:latin typeface="Cambria" panose="02040503050406030204" pitchFamily="18" charset="0"/>
              </a:rPr>
              <a:t>!»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82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" r="5086" b="16811"/>
          <a:stretch/>
        </p:blipFill>
        <p:spPr>
          <a:xfrm>
            <a:off x="620110" y="620113"/>
            <a:ext cx="10951780" cy="2049517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07216" y="3071862"/>
            <a:ext cx="8926903" cy="206855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ru-RU" dirty="0" smtClean="0">
                <a:latin typeface="Cambria" panose="02040503050406030204" pitchFamily="18" charset="0"/>
              </a:rPr>
              <a:t>           Участник конкурса от МБОУ СШ № 2 </a:t>
            </a:r>
            <a:br>
              <a:rPr lang="ru-RU" dirty="0" smtClean="0">
                <a:latin typeface="Cambria" panose="02040503050406030204" pitchFamily="18" charset="0"/>
              </a:rPr>
            </a:br>
            <a:r>
              <a:rPr lang="ru-RU" dirty="0" smtClean="0">
                <a:latin typeface="Cambria" panose="02040503050406030204" pitchFamily="18" charset="0"/>
              </a:rPr>
              <a:t>с. Майртуп Курчалоевского района</a:t>
            </a:r>
          </a:p>
          <a:p>
            <a:pPr algn="r"/>
            <a:r>
              <a:rPr lang="ru-RU" dirty="0" smtClean="0">
                <a:latin typeface="Cambria" panose="02040503050406030204" pitchFamily="18" charset="0"/>
              </a:rPr>
              <a:t>Классный руководитель, Педагог – Психолог</a:t>
            </a:r>
          </a:p>
          <a:p>
            <a:pPr algn="r"/>
            <a:r>
              <a:rPr lang="ru-RU" dirty="0" smtClean="0">
                <a:latin typeface="Cambria" panose="02040503050406030204" pitchFamily="18" charset="0"/>
              </a:rPr>
              <a:t>Усаев Шамхан Бадрудиевич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88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876" y="1029313"/>
            <a:ext cx="10445579" cy="9208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Цели и задачи воспитательной работы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в педагогической деятельности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>
            <a:off x="5104440" y="3082392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углом 8"/>
          <p:cNvSpPr/>
          <p:nvPr/>
        </p:nvSpPr>
        <p:spPr>
          <a:xfrm rot="5400000">
            <a:off x="6165307" y="3242074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16200000">
            <a:off x="5009670" y="4139303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10800000">
            <a:off x="6054625" y="4277965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9728" y="2566635"/>
            <a:ext cx="3258066" cy="13262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9728" y="4256944"/>
            <a:ext cx="3258066" cy="132629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Доброта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69929" y="2566637"/>
            <a:ext cx="3258066" cy="132629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Личность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76105" y="4256944"/>
            <a:ext cx="3258066" cy="132629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Коллективизм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434701" y="3508986"/>
            <a:ext cx="1269930" cy="13025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Ученик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8164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770058"/>
            <a:ext cx="9940158" cy="2813854"/>
          </a:xfrm>
        </p:spPr>
        <p:txBody>
          <a:bodyPr>
            <a:normAutofit/>
          </a:bodyPr>
          <a:lstStyle/>
          <a:p>
            <a:r>
              <a:rPr lang="ru-RU" u="sng" dirty="0" smtClean="0"/>
              <a:t>Личность</a:t>
            </a:r>
            <a:r>
              <a:rPr lang="ru-RU" dirty="0" smtClean="0"/>
              <a:t>: это носитель «</a:t>
            </a:r>
            <a:r>
              <a:rPr lang="ru-RU" dirty="0"/>
              <a:t>индивидуального начала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Атрибуты </a:t>
            </a:r>
            <a:r>
              <a:rPr lang="ru-RU" dirty="0" smtClean="0"/>
              <a:t>личности: </a:t>
            </a:r>
            <a:r>
              <a:rPr lang="ru-RU" b="1" dirty="0" smtClean="0"/>
              <a:t>Воля</a:t>
            </a:r>
            <a:r>
              <a:rPr lang="ru-RU" b="1" dirty="0"/>
              <a:t>, Разум, Чувства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Свойства личности: </a:t>
            </a:r>
            <a:r>
              <a:rPr lang="ru-RU" b="1" dirty="0"/>
              <a:t>Темперамент, характер, способности, мотивация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углом 3"/>
          <p:cNvSpPr/>
          <p:nvPr/>
        </p:nvSpPr>
        <p:spPr>
          <a:xfrm>
            <a:off x="4925758" y="616874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65124" y="635886"/>
            <a:ext cx="3258066" cy="132629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267972" y="1042207"/>
            <a:ext cx="1269930" cy="13025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Ученик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2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Ответственность</a:t>
            </a:r>
            <a:r>
              <a:rPr lang="ru-RU" dirty="0"/>
              <a:t>: это надежность, честность в отношении себя и других, это осознание и готовность признать, что результат (реакции), которые ты получаешь в ходе твоих поступков, и есть следствие твоих поступков (действий). </a:t>
            </a:r>
            <a:endParaRPr lang="ru-RU" dirty="0" smtClean="0"/>
          </a:p>
          <a:p>
            <a:r>
              <a:rPr lang="ru-RU" dirty="0" smtClean="0"/>
              <a:t>Ответственность </a:t>
            </a:r>
            <a:r>
              <a:rPr lang="ru-RU" dirty="0"/>
              <a:t>– это </a:t>
            </a:r>
            <a:r>
              <a:rPr lang="ru-RU" b="1" dirty="0"/>
              <a:t>не вина</a:t>
            </a:r>
            <a:r>
              <a:rPr lang="ru-RU" dirty="0"/>
              <a:t>, это </a:t>
            </a:r>
            <a:r>
              <a:rPr lang="ru-RU" b="1" dirty="0"/>
              <a:t>уверенность</a:t>
            </a:r>
            <a:r>
              <a:rPr lang="ru-RU" dirty="0"/>
              <a:t>. Ответственность включает в себя личную подотчетность и способность действовать в рамках этических норм на благо себя и окружающих.</a:t>
            </a:r>
            <a:endParaRPr lang="ru-RU" dirty="0"/>
          </a:p>
        </p:txBody>
      </p:sp>
      <p:sp>
        <p:nvSpPr>
          <p:cNvPr id="4" name="Стрелка углом 3"/>
          <p:cNvSpPr/>
          <p:nvPr/>
        </p:nvSpPr>
        <p:spPr>
          <a:xfrm rot="5400000">
            <a:off x="5755406" y="695926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39827" y="635885"/>
            <a:ext cx="3258066" cy="13262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24800" y="962838"/>
            <a:ext cx="1269930" cy="13025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Ученик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4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3008877"/>
            <a:ext cx="9601196" cy="2246296"/>
          </a:xfrm>
        </p:spPr>
        <p:txBody>
          <a:bodyPr/>
          <a:lstStyle/>
          <a:p>
            <a:r>
              <a:rPr lang="ru-RU" u="sng" dirty="0"/>
              <a:t>Доброта</a:t>
            </a:r>
            <a:r>
              <a:rPr lang="ru-RU" dirty="0"/>
              <a:t>: это достоинство и мягкость души, стремление нести свет. Отзывчивость, расположение к людям и принятие мира. Мягкосердечность, проявление </a:t>
            </a:r>
            <a:r>
              <a:rPr lang="ru-RU" dirty="0" err="1"/>
              <a:t>эмпатии</a:t>
            </a:r>
            <a:r>
              <a:rPr lang="ru-RU" dirty="0"/>
              <a:t> (осознанное понимание мира или эмоционального состояния другого человека). Желание изменить мир к лучшему.</a:t>
            </a:r>
            <a:endParaRPr lang="ru-RU" dirty="0"/>
          </a:p>
        </p:txBody>
      </p:sp>
      <p:sp>
        <p:nvSpPr>
          <p:cNvPr id="4" name="Стрелка углом 3"/>
          <p:cNvSpPr/>
          <p:nvPr/>
        </p:nvSpPr>
        <p:spPr>
          <a:xfrm rot="10800000">
            <a:off x="5749826" y="1429664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50072" y="671598"/>
            <a:ext cx="3258066" cy="132629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Доброта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182455" y="638742"/>
            <a:ext cx="1269930" cy="13025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Ученик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2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8747" y="2998367"/>
            <a:ext cx="9601196" cy="2172723"/>
          </a:xfrm>
        </p:spPr>
        <p:txBody>
          <a:bodyPr/>
          <a:lstStyle/>
          <a:p>
            <a:r>
              <a:rPr lang="ru-RU" u="sng" dirty="0"/>
              <a:t>Коллективизм</a:t>
            </a:r>
            <a:r>
              <a:rPr lang="ru-RU" dirty="0"/>
              <a:t>: это принцип совместной деятельности людей, проявляемый в осознанном подчинении личных интересов общественным интересам, в товарищеском сотрудничестве, готовности к взаимодействию и взаимопомощи, доброжелательности и тактичности.</a:t>
            </a:r>
            <a:endParaRPr lang="ru-RU" dirty="0"/>
          </a:p>
        </p:txBody>
      </p:sp>
      <p:sp>
        <p:nvSpPr>
          <p:cNvPr id="4" name="Стрелка углом 3"/>
          <p:cNvSpPr/>
          <p:nvPr/>
        </p:nvSpPr>
        <p:spPr>
          <a:xfrm rot="16200000">
            <a:off x="4339792" y="1329760"/>
            <a:ext cx="1029729" cy="939113"/>
          </a:xfrm>
          <a:prstGeom prst="bentArrow">
            <a:avLst>
              <a:gd name="adj1" fmla="val 25000"/>
              <a:gd name="adj2" fmla="val 23684"/>
              <a:gd name="adj3" fmla="val 31140"/>
              <a:gd name="adj4" fmla="val 78509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164" y="699443"/>
            <a:ext cx="3258066" cy="132629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Коллективизм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859415" y="699443"/>
            <a:ext cx="1269930" cy="13025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Ученик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Используемые методики и методы достижения цели.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746119"/>
            <a:ext cx="9601196" cy="2897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Беседы (как личные так и коллективные).</a:t>
            </a:r>
          </a:p>
          <a:p>
            <a:pPr marL="0" indent="0">
              <a:buNone/>
            </a:pPr>
            <a:r>
              <a:rPr lang="ru-RU" dirty="0" smtClean="0"/>
              <a:t>Работа с родителями (личные беседы, участия в родительских собраниях, как в классных, так и в общешкольных)</a:t>
            </a:r>
          </a:p>
          <a:p>
            <a:pPr marL="0" indent="0">
              <a:buNone/>
            </a:pPr>
            <a:r>
              <a:rPr lang="ru-RU" dirty="0" smtClean="0"/>
              <a:t>Тестирования </a:t>
            </a:r>
          </a:p>
          <a:p>
            <a:pPr marL="0" indent="0">
              <a:buNone/>
            </a:pPr>
            <a:r>
              <a:rPr lang="ru-RU" dirty="0" smtClean="0"/>
              <a:t>(личностный опросник </a:t>
            </a:r>
            <a:r>
              <a:rPr lang="ru-RU" dirty="0" err="1" smtClean="0"/>
              <a:t>Айзенка</a:t>
            </a:r>
            <a:r>
              <a:rPr lang="ru-RU" dirty="0" smtClean="0"/>
              <a:t> </a:t>
            </a:r>
            <a:r>
              <a:rPr lang="en-US" dirty="0" smtClean="0"/>
              <a:t>EPI</a:t>
            </a:r>
            <a:r>
              <a:rPr lang="ru-RU" dirty="0" smtClean="0"/>
              <a:t>, Социометрия Дж. Морено, </a:t>
            </a:r>
            <a:br>
              <a:rPr lang="ru-RU" dirty="0" smtClean="0"/>
            </a:br>
            <a:r>
              <a:rPr lang="ru-RU" dirty="0" smtClean="0"/>
              <a:t>тест </a:t>
            </a:r>
            <a:r>
              <a:rPr lang="ru-RU" dirty="0" err="1" smtClean="0"/>
              <a:t>Филлипса</a:t>
            </a:r>
            <a:r>
              <a:rPr lang="ru-RU" dirty="0" smtClean="0"/>
              <a:t>, анкета </a:t>
            </a:r>
            <a:r>
              <a:rPr lang="ru-RU" dirty="0" err="1" smtClean="0"/>
              <a:t>Лускановой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017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40054"/>
          </a:xfrm>
        </p:spPr>
        <p:txBody>
          <a:bodyPr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Ожидаемые результаты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2273636"/>
            <a:ext cx="10605212" cy="2876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ambria" panose="02040503050406030204" pitchFamily="18" charset="0"/>
              </a:rPr>
              <a:t>Ожидаемые результаты данной методики – это прежде всего воспитание «ЛИЧНОСТИ» с мотивационными способностями характера и со своим темпераментом, личность которая способна нести ответственность, за себя, за свои поступки, личность доброжелательная, личность у которой воля, разум и чувства являются неотъемлемой частью с принципом совместной деятельности, с осознанием того, что «ОН (ОНА)» является частью чего-то большего</a:t>
            </a:r>
            <a:r>
              <a:rPr lang="ru-RU" sz="2400" dirty="0" smtClean="0">
                <a:latin typeface="Cambria" panose="02040503050406030204" pitchFamily="18" charset="0"/>
              </a:rPr>
              <a:t>.</a:t>
            </a:r>
            <a:endParaRPr lang="ru-RU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619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1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202</TotalTime>
  <Words>730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Cambria</vt:lpstr>
      <vt:lpstr>Century Gothic</vt:lpstr>
      <vt:lpstr>Garamond</vt:lpstr>
      <vt:lpstr>Wingdings 3</vt:lpstr>
      <vt:lpstr>Натуральные материалы</vt:lpstr>
      <vt:lpstr>1_Натуральные материалы</vt:lpstr>
      <vt:lpstr>Ион</vt:lpstr>
      <vt:lpstr>Кладовая педагогического мастерства</vt:lpstr>
      <vt:lpstr>Презентация PowerPoint</vt:lpstr>
      <vt:lpstr>Цели и задачи воспитательной работы в педагогической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методики и методы достижения цели.</vt:lpstr>
      <vt:lpstr>Ожидаемые результаты</vt:lpstr>
      <vt:lpstr>Письмо Авраама Линкольна учителю своего сына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Кладовая педагогического мастерства</dc:title>
  <dc:creator>Шамхан Усаев</dc:creator>
  <cp:lastModifiedBy>Шамхан Усаев</cp:lastModifiedBy>
  <cp:revision>18</cp:revision>
  <dcterms:created xsi:type="dcterms:W3CDTF">2017-01-16T18:04:01Z</dcterms:created>
  <dcterms:modified xsi:type="dcterms:W3CDTF">2017-01-16T21:26:34Z</dcterms:modified>
</cp:coreProperties>
</file>