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2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0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0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5860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8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32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8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32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6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0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4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39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96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9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2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91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7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ED2737-3BE4-46BB-99DC-63EBE883700F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9A80-7AF7-4CC2-BCEA-BC4D899A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2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1371600"/>
            <a:ext cx="9001462" cy="2138363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</a:rPr>
              <a:t>Проект на тему:</a:t>
            </a:r>
            <a:br>
              <a:rPr lang="ru-RU" dirty="0" smtClean="0"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Права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Cambria" panose="02040503050406030204" pitchFamily="18" charset="0"/>
              </a:rPr>
              <a:t>человека</a:t>
            </a:r>
            <a:endParaRPr lang="ru-RU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9985" y="4444248"/>
            <a:ext cx="9001462" cy="1655762"/>
          </a:xfrm>
        </p:spPr>
        <p:txBody>
          <a:bodyPr/>
          <a:lstStyle/>
          <a:p>
            <a:pPr algn="r"/>
            <a:r>
              <a:rPr lang="ru-RU" dirty="0" smtClean="0">
                <a:latin typeface="Cambria" panose="02040503050406030204" pitchFamily="18" charset="0"/>
              </a:rPr>
              <a:t>МБОУ «</a:t>
            </a:r>
            <a:r>
              <a:rPr lang="ru-RU" dirty="0" err="1" smtClean="0">
                <a:latin typeface="Cambria" panose="02040503050406030204" pitchFamily="18" charset="0"/>
              </a:rPr>
              <a:t>Майртупская</a:t>
            </a:r>
            <a:r>
              <a:rPr lang="ru-RU" dirty="0" smtClean="0">
                <a:latin typeface="Cambria" panose="02040503050406030204" pitchFamily="18" charset="0"/>
              </a:rPr>
              <a:t> СШ № 2»</a:t>
            </a:r>
          </a:p>
          <a:p>
            <a:pPr algn="r"/>
            <a:r>
              <a:rPr lang="ru-RU" dirty="0" smtClean="0">
                <a:latin typeface="Cambria" panose="02040503050406030204" pitchFamily="18" charset="0"/>
              </a:rPr>
              <a:t>С. </a:t>
            </a:r>
            <a:r>
              <a:rPr lang="ru-RU" dirty="0" err="1" smtClean="0">
                <a:latin typeface="Cambria" panose="02040503050406030204" pitchFamily="18" charset="0"/>
              </a:rPr>
              <a:t>Майртуп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Курчалоевского</a:t>
            </a:r>
            <a:r>
              <a:rPr lang="ru-RU" dirty="0" smtClean="0">
                <a:latin typeface="Cambria" panose="02040503050406030204" pitchFamily="18" charset="0"/>
              </a:rPr>
              <a:t> муниципального района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115352" cy="742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права – это…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709311"/>
              </p:ext>
            </p:extLst>
          </p:nvPr>
        </p:nvGraphicFramePr>
        <p:xfrm>
          <a:off x="677862" y="1485900"/>
          <a:ext cx="10421938" cy="506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767">
                  <a:extLst>
                    <a:ext uri="{9D8B030D-6E8A-4147-A177-3AD203B41FA5}">
                      <a16:colId xmlns:a16="http://schemas.microsoft.com/office/drawing/2014/main" val="3060172997"/>
                    </a:ext>
                  </a:extLst>
                </a:gridCol>
                <a:gridCol w="7540171">
                  <a:extLst>
                    <a:ext uri="{9D8B030D-6E8A-4147-A177-3AD203B41FA5}">
                      <a16:colId xmlns:a16="http://schemas.microsoft.com/office/drawing/2014/main" val="3359206562"/>
                    </a:ext>
                  </a:extLst>
                </a:gridCol>
              </a:tblGrid>
              <a:tr h="7702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признака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Его сущность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6405"/>
                  </a:ext>
                </a:extLst>
              </a:tr>
              <a:tr h="62353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Культурно</a:t>
                      </a:r>
                      <a:r>
                        <a:rPr lang="ru-RU" sz="1600" baseline="0" dirty="0" smtClean="0">
                          <a:latin typeface="Cambria" panose="02040503050406030204" pitchFamily="18" charset="0"/>
                        </a:rPr>
                        <a:t> – историческая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Право аккумулирует в себе духовные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ценности и достижения народа, общества, передает их из одного поколения в другое.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202002"/>
                  </a:ext>
                </a:extLst>
              </a:tr>
              <a:tr h="8802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Воспитательная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Право оказывает стимулирующее воздействие на поведение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субъектов общественных отношений посредством запретов, ограничений правовой защиты и наказания.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940140"/>
                  </a:ext>
                </a:extLst>
              </a:tr>
              <a:tr h="8802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Социального контроля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Право определяет меру возможного и должного поведения субъектов, общественных отношений,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используя при этом меры стимулирования и ограничения.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316406"/>
                  </a:ext>
                </a:extLst>
              </a:tr>
              <a:tr h="8802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Регулятивная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Право устанавливает на обществе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правила поведения, которые направлены на координацию общественных отношений, упорядочение связей между людьми.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644928"/>
                  </a:ext>
                </a:extLst>
              </a:tr>
              <a:tr h="8802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anose="02040503050406030204" pitchFamily="18" charset="0"/>
                        </a:rPr>
                        <a:t>Охранительная</a:t>
                      </a:r>
                      <a:endParaRPr lang="ru-RU" sz="16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Право защищает наиболее важные общественные отношения от негативного воздействия на них со стороны, которое может пагубно отразиться на всем ходе общественного развития.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500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1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027489" cy="717714"/>
          </a:xfrm>
        </p:spPr>
        <p:txBody>
          <a:bodyPr/>
          <a:lstStyle/>
          <a:p>
            <a:r>
              <a:rPr lang="ru-RU" sz="3800" dirty="0" smtClean="0"/>
              <a:t>История Права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170432"/>
            <a:ext cx="7844745" cy="507796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В</a:t>
            </a:r>
            <a:r>
              <a:rPr lang="ru-RU" sz="1800" dirty="0"/>
              <a:t> 539 году до н.э. армия Кира Великого, первого царя древней Персии, завоевала город Вавилон.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Но огромным достижением для человечества стали его следующие действия. Он освободил рабов, объявил, что все люди имеют право сами выбирать себе религию и провозгласил расовое равенство.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Эти и другие его постановления были записаны клинописью на цилиндре из обожжённой </a:t>
            </a:r>
            <a:r>
              <a:rPr lang="ru-RU" sz="1800" dirty="0" smtClean="0"/>
              <a:t>глины.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Известный сегодня </a:t>
            </a:r>
            <a:r>
              <a:rPr lang="ru-RU" sz="1800" dirty="0"/>
              <a:t>как </a:t>
            </a:r>
            <a:r>
              <a:rPr lang="ru-RU" sz="1800" b="1" dirty="0"/>
              <a:t>цилиндр</a:t>
            </a:r>
            <a:r>
              <a:rPr lang="ru-RU" sz="1800" dirty="0"/>
              <a:t> </a:t>
            </a:r>
            <a:r>
              <a:rPr lang="ru-RU" sz="1800" b="1" dirty="0"/>
              <a:t>Кира</a:t>
            </a:r>
            <a:r>
              <a:rPr lang="ru-RU" sz="1800" dirty="0"/>
              <a:t>, этот древний документ считается первой в мире хартией о правах человека. Он переведён на все шесть официальных языков Организации Объединённых Наций, и его положения отражены в первых четырёх статьях Всеобщей декларации прав человека.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3280899"/>
            <a:ext cx="2520254" cy="1294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43" y="2085647"/>
            <a:ext cx="1992086" cy="239050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603343" y="4575393"/>
            <a:ext cx="1992086" cy="717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/>
              <a:t>Кир Великий</a:t>
            </a:r>
            <a:endParaRPr lang="ru-RU" sz="2000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flipV="1">
            <a:off x="4005943" y="3744686"/>
            <a:ext cx="1117600" cy="830707"/>
          </a:xfrm>
          <a:prstGeom prst="bentConnector3">
            <a:avLst>
              <a:gd name="adj1" fmla="val 6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8" y="415342"/>
            <a:ext cx="3184505" cy="2385307"/>
          </a:xfr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4483327" y="2199874"/>
            <a:ext cx="2031774" cy="445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189912" y="2199874"/>
            <a:ext cx="2031774" cy="445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189912" y="4502202"/>
            <a:ext cx="2031774" cy="445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189912" y="2199873"/>
            <a:ext cx="2031774" cy="445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483327" y="4056849"/>
            <a:ext cx="2031774" cy="445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88" y="3624260"/>
            <a:ext cx="4028052" cy="26465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r="58795"/>
          <a:stretch/>
        </p:blipFill>
        <p:spPr>
          <a:xfrm>
            <a:off x="8238899" y="1621094"/>
            <a:ext cx="2766559" cy="43503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18" y="524522"/>
            <a:ext cx="3945475" cy="25363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5" y="3060899"/>
            <a:ext cx="2446505" cy="34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Документы, закрепляющие права </a:t>
            </a:r>
            <a:r>
              <a:rPr lang="ru-RU" sz="2800" dirty="0" smtClean="0"/>
              <a:t>человека и которые являются предшественниками многих современных документов о правах человека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3151414"/>
            <a:ext cx="10114417" cy="28901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Великая </a:t>
            </a:r>
            <a:r>
              <a:rPr lang="ru-RU" dirty="0"/>
              <a:t>хартия вольностей (1215 г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r>
              <a:rPr lang="ru-RU" dirty="0" smtClean="0"/>
              <a:t>Петиция </a:t>
            </a:r>
            <a:r>
              <a:rPr lang="ru-RU" dirty="0"/>
              <a:t>о праве (1628 г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r>
              <a:rPr lang="ru-RU" dirty="0" smtClean="0"/>
              <a:t>Конституция </a:t>
            </a:r>
            <a:r>
              <a:rPr lang="ru-RU" dirty="0"/>
              <a:t>США (1787 г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r>
              <a:rPr lang="ru-RU" dirty="0" smtClean="0"/>
              <a:t>французская </a:t>
            </a:r>
            <a:r>
              <a:rPr lang="ru-RU" dirty="0"/>
              <a:t>Декларация прав человека и гражданина (1789 г.)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Американский </a:t>
            </a:r>
            <a:r>
              <a:rPr lang="ru-RU" dirty="0"/>
              <a:t>Билль о правах (1791 г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r>
              <a:rPr lang="ru-RU" dirty="0" smtClean="0"/>
              <a:t>являются </a:t>
            </a:r>
            <a:r>
              <a:rPr lang="ru-RU" dirty="0"/>
              <a:t>предшественниками многих современных документов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 правах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3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закон РФ - 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681844"/>
            <a:ext cx="10457317" cy="470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Преамбула …</a:t>
            </a:r>
          </a:p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Мы</a:t>
            </a:r>
            <a:r>
              <a:rPr lang="ru-RU" sz="2400" dirty="0">
                <a:latin typeface="Cambria" panose="02040503050406030204" pitchFamily="18" charset="0"/>
              </a:rPr>
              <a:t>, многонациональный народ Российской Федерации, соединенные общей судьбой на своей земле, утверждая права и свободы человека, гражданский мир и согласие, сохраняя исторически сложившееся государственное единство, исходя из общепризнанных принципов равноправия и самоопределения народов, чтя память предков, передавших нам любовь и уважение к Отечеству, веру в добро и справедливость, возрождая суверенную государственность России и утверждая незыблемость ее демократической основы, стремясь обеспечить благополучие и процветание России, исходя из ответственности за свою Родину перед нынешним и будущими поколениями, сознавая себя частью мирового сообщества, принимаем КОНСТИТУЦИЮ РОССИЙСКОЙ ФЕДЕРАЦИИ.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2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484" y="933450"/>
            <a:ext cx="4142316" cy="647700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</a:rPr>
              <a:t>Право – это …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0701"/>
            <a:ext cx="7437966" cy="45935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Cambria" panose="02040503050406030204" pitchFamily="18" charset="0"/>
              </a:rPr>
              <a:t>Совокупность устанавливаемых и охраняемых государственной властью норм и правил, регулирующих отношения людей в обществе, а также наука, изучающая эти нормы</a:t>
            </a:r>
            <a:r>
              <a:rPr lang="ru-RU" sz="2400" dirty="0" smtClean="0">
                <a:latin typeface="Cambria" panose="02040503050406030204" pitchFamily="18" charset="0"/>
              </a:rPr>
              <a:t>. </a:t>
            </a:r>
            <a:endParaRPr lang="ru-RU" sz="2400" dirty="0"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ru-RU" b="1" dirty="0">
                <a:latin typeface="Cambria" panose="02040503050406030204" pitchFamily="18" charset="0"/>
              </a:rPr>
              <a:t>(Избирательное право)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Cambria" panose="02040503050406030204" pitchFamily="18" charset="0"/>
              </a:rPr>
              <a:t>Охраняемая государством, узаконенная возможность, свобода что-н. делать, осуществлять. </a:t>
            </a:r>
          </a:p>
          <a:p>
            <a:pPr marL="0" indent="0" algn="r">
              <a:buNone/>
            </a:pPr>
            <a:r>
              <a:rPr lang="ru-RU" b="1" dirty="0">
                <a:latin typeface="Cambria" panose="02040503050406030204" pitchFamily="18" charset="0"/>
              </a:rPr>
              <a:t>(Права и обязанности граждан)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52" y="1787194"/>
            <a:ext cx="3067050" cy="230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08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5583258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Права человека -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83519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</a:rPr>
              <a:t>Права</a:t>
            </a:r>
            <a:r>
              <a:rPr lang="ru-RU" sz="2800" dirty="0" smtClean="0"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latin typeface="Cambria" panose="02040503050406030204" pitchFamily="18" charset="0"/>
              </a:rPr>
              <a:t>человека</a:t>
            </a:r>
            <a:r>
              <a:rPr lang="ru-RU" sz="2800" dirty="0" smtClean="0">
                <a:latin typeface="Cambria" panose="02040503050406030204" pitchFamily="18" charset="0"/>
              </a:rPr>
              <a:t> – охраняемая, обеспечиваемая государством, узаконенная возможность человека что-то делать, осуществлять.</a:t>
            </a:r>
          </a:p>
          <a:p>
            <a:pPr marL="0" indent="0">
              <a:buNone/>
            </a:pPr>
            <a:endParaRPr lang="ru-RU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</a:rPr>
              <a:t>Право</a:t>
            </a:r>
            <a:r>
              <a:rPr lang="ru-RU" sz="2800" dirty="0" smtClean="0"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latin typeface="Cambria" panose="02040503050406030204" pitchFamily="18" charset="0"/>
              </a:rPr>
              <a:t>человека</a:t>
            </a:r>
            <a:r>
              <a:rPr lang="ru-RU" sz="2800" dirty="0" smtClean="0">
                <a:latin typeface="Cambria" panose="02040503050406030204" pitchFamily="18" charset="0"/>
              </a:rPr>
              <a:t> – это, то, что соответствует его природе и что разрешено законами.</a:t>
            </a:r>
            <a:endParaRPr lang="ru-R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71461"/>
            <a:ext cx="8596668" cy="745067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</a:rPr>
              <a:t>Социальная норма – это…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137695"/>
            <a:ext cx="5994399" cy="1361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Установленное в обществе правило поведения, регулирующее отношения между людьми, общественную жизнь.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3" y="1999992"/>
            <a:ext cx="4064000" cy="246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92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332816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Норма права – это…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666316" cy="34591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общеобязательное</a:t>
            </a:r>
            <a:r>
              <a:rPr lang="ru-RU" sz="2400" dirty="0">
                <a:latin typeface="Cambria" panose="02040503050406030204" pitchFamily="18" charset="0"/>
              </a:rPr>
              <a:t>, формально определенное правило поведения, гарантируемое государством, отражающее уровень свободы граждан и организаций, выступающее регулятором общественных отношений.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104834"/>
            <a:ext cx="4551035" cy="45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385"/>
          </a:xfrm>
        </p:spPr>
        <p:txBody>
          <a:bodyPr/>
          <a:lstStyle/>
          <a:p>
            <a:r>
              <a:rPr lang="ru-RU" dirty="0" smtClean="0"/>
              <a:t>Нормы права по социальному назначению: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43200"/>
              </p:ext>
            </p:extLst>
          </p:nvPr>
        </p:nvGraphicFramePr>
        <p:xfrm>
          <a:off x="677862" y="2160585"/>
          <a:ext cx="10701337" cy="4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9938">
                  <a:extLst>
                    <a:ext uri="{9D8B030D-6E8A-4147-A177-3AD203B41FA5}">
                      <a16:colId xmlns:a16="http://schemas.microsoft.com/office/drawing/2014/main" val="2454797552"/>
                    </a:ext>
                  </a:extLst>
                </a:gridCol>
                <a:gridCol w="3581399">
                  <a:extLst>
                    <a:ext uri="{9D8B030D-6E8A-4147-A177-3AD203B41FA5}">
                      <a16:colId xmlns:a16="http://schemas.microsoft.com/office/drawing/2014/main" val="1934055250"/>
                    </a:ext>
                  </a:extLst>
                </a:gridCol>
              </a:tblGrid>
              <a:tr h="461745">
                <a:tc>
                  <a:txBody>
                    <a:bodyPr/>
                    <a:lstStyle/>
                    <a:p>
                      <a:r>
                        <a:rPr lang="ru-RU" dirty="0" smtClean="0"/>
                        <a:t>Учредительные: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Нормы – принципы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926680"/>
                  </a:ext>
                </a:extLst>
              </a:tr>
              <a:tr h="46174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Регулятивные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Правила поведения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594147"/>
                  </a:ext>
                </a:extLst>
              </a:tr>
              <a:tr h="46174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Охранительные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Стражи порядка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7317608"/>
                  </a:ext>
                </a:extLst>
              </a:tr>
              <a:tr h="46174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Обеспечительные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Гарантии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3687428"/>
                  </a:ext>
                </a:extLst>
              </a:tr>
              <a:tr h="46174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Декларативные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Объявления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500339"/>
                  </a:ext>
                </a:extLst>
              </a:tr>
              <a:tr h="46174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Дефинитивные (от латинского </a:t>
                      </a:r>
                      <a:r>
                        <a:rPr lang="en-US" dirty="0" err="1" smtClean="0"/>
                        <a:t>definitio</a:t>
                      </a:r>
                      <a:r>
                        <a:rPr lang="ru-RU" dirty="0" smtClean="0"/>
                        <a:t> – определение)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Определения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224265"/>
                  </a:ext>
                </a:extLst>
              </a:tr>
              <a:tr h="79698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Коллизионные (от латинского </a:t>
                      </a:r>
                      <a:r>
                        <a:rPr lang="en-US" dirty="0" err="1" smtClean="0"/>
                        <a:t>collisio</a:t>
                      </a:r>
                      <a:r>
                        <a:rPr lang="ru-RU" dirty="0" smtClean="0"/>
                        <a:t> – столкновение противоположных сил)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Арбитры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4715447"/>
                  </a:ext>
                </a:extLst>
              </a:tr>
              <a:tr h="46174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Оперативные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/>
                        <a:t>Иснтрументы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416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0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085482"/>
              </p:ext>
            </p:extLst>
          </p:nvPr>
        </p:nvGraphicFramePr>
        <p:xfrm>
          <a:off x="552450" y="685800"/>
          <a:ext cx="10547350" cy="4963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121">
                  <a:extLst>
                    <a:ext uri="{9D8B030D-6E8A-4147-A177-3AD203B41FA5}">
                      <a16:colId xmlns:a16="http://schemas.microsoft.com/office/drawing/2014/main" val="488811492"/>
                    </a:ext>
                  </a:extLst>
                </a:gridCol>
                <a:gridCol w="7344229">
                  <a:extLst>
                    <a:ext uri="{9D8B030D-6E8A-4147-A177-3AD203B41FA5}">
                      <a16:colId xmlns:a16="http://schemas.microsoft.com/office/drawing/2014/main" val="3206853111"/>
                    </a:ext>
                  </a:extLst>
                </a:gridCol>
              </a:tblGrid>
              <a:tr h="9545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Социальные нормы с которыми взаимодействует право.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Проявление взаимодействия.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716758"/>
                  </a:ext>
                </a:extLst>
              </a:tr>
              <a:tr h="152735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Мораль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Право и мораль обладают общими чертами, которые присущи всем социальным нормам. Право,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как правило, соответствует основным требованиям морали, вместе с этим реализация правовых норм и их исполнение во многом обусловлено тем, что люди считают их справедливыми.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898102"/>
                  </a:ext>
                </a:extLst>
              </a:tr>
              <a:tr h="124097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Обычай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Нормы права поддерживают обычаи, которые признаются государством юридически значимым и общественно полезным. Такие обычаи наделяются государством юридической силой и в дальнейшем расцениваются как правовые.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775907"/>
                  </a:ext>
                </a:extLst>
              </a:tr>
              <a:tr h="124097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Нормы общественных организаций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По формальным признакам нормы общественных организаций похожи на правовые: текстуально закреплены в соответствующих документах, принимаются на определенной процедуре, систематизированы.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84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6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7405309" cy="742950"/>
          </a:xfrm>
        </p:spPr>
        <p:txBody>
          <a:bodyPr>
            <a:normAutofit/>
          </a:bodyPr>
          <a:lstStyle/>
          <a:p>
            <a:r>
              <a:rPr lang="ru-RU" dirty="0" smtClean="0"/>
              <a:t>Признаки права – это…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473501"/>
              </p:ext>
            </p:extLst>
          </p:nvPr>
        </p:nvGraphicFramePr>
        <p:xfrm>
          <a:off x="677862" y="1485900"/>
          <a:ext cx="10447337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749">
                  <a:extLst>
                    <a:ext uri="{9D8B030D-6E8A-4147-A177-3AD203B41FA5}">
                      <a16:colId xmlns:a16="http://schemas.microsoft.com/office/drawing/2014/main" val="3060172997"/>
                    </a:ext>
                  </a:extLst>
                </a:gridCol>
                <a:gridCol w="6918588">
                  <a:extLst>
                    <a:ext uri="{9D8B030D-6E8A-4147-A177-3AD203B41FA5}">
                      <a16:colId xmlns:a16="http://schemas.microsoft.com/office/drawing/2014/main" val="3359206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Наименование признака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Его сущность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Социальность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Право с моменты своего возникновение и по сей день регулирует</a:t>
                      </a:r>
                      <a:r>
                        <a:rPr lang="ru-RU" baseline="0" dirty="0" smtClean="0"/>
                        <a:t> общественные отношения, оно действует в человеческом обществе.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20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Нормативность (нормативный характер)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Право выступает и действует в системе юридических норм, которые закрепляют права и обязанности участников общественных отношений, им регулируемых.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94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Общеобязательный характер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Нормы права адресованы неопределенному большому количеству адресатов, попавших в типичную жизненную ситуацию, и обязательны для исполнения ими.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31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Государственно – волевой характер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Право – это проявление воли государства, так как в нем определяется будущее поведение личности, организации, с его помощью</a:t>
                      </a:r>
                      <a:r>
                        <a:rPr lang="ru-RU" baseline="0" dirty="0" smtClean="0"/>
                        <a:t> реализуются субъективные интересы и потребности, достигаются намеченные цели.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64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4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7307337" cy="742950"/>
          </a:xfrm>
        </p:spPr>
        <p:txBody>
          <a:bodyPr>
            <a:normAutofit/>
          </a:bodyPr>
          <a:lstStyle/>
          <a:p>
            <a:r>
              <a:rPr lang="ru-RU" dirty="0" smtClean="0"/>
              <a:t>Признаки права – это…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355556"/>
              </p:ext>
            </p:extLst>
          </p:nvPr>
        </p:nvGraphicFramePr>
        <p:xfrm>
          <a:off x="677862" y="1485900"/>
          <a:ext cx="10421937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170">
                  <a:extLst>
                    <a:ext uri="{9D8B030D-6E8A-4147-A177-3AD203B41FA5}">
                      <a16:colId xmlns:a16="http://schemas.microsoft.com/office/drawing/2014/main" val="3060172997"/>
                    </a:ext>
                  </a:extLst>
                </a:gridCol>
                <a:gridCol w="6901767">
                  <a:extLst>
                    <a:ext uri="{9D8B030D-6E8A-4147-A177-3AD203B41FA5}">
                      <a16:colId xmlns:a16="http://schemas.microsoft.com/office/drawing/2014/main" val="3359206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признака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Его сущность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Системность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Система права</a:t>
                      </a:r>
                      <a:r>
                        <a:rPr lang="ru-RU" baseline="0" dirty="0" smtClean="0"/>
                        <a:t> – категория объективная, не зависящая ни от воли, ни от желания субъектов правотворчества. Система права характеризуется внутренней согласованностью, взаимообусловленностью и взаимодействием составляющих ее элементов.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20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Формальная</a:t>
                      </a:r>
                      <a:r>
                        <a:rPr lang="ru-RU" baseline="0" dirty="0" smtClean="0"/>
                        <a:t> определенность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Право не существует само по себе, оно так или иначе должно быть выражено в конкретной</a:t>
                      </a:r>
                      <a:r>
                        <a:rPr lang="ru-RU" baseline="0" dirty="0" smtClean="0"/>
                        <a:t> форме (например, закон, иные нормативные акты, судебные решения и т.д.)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94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Обеспеченность государством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Государство как издает нормы права, так и обеспечивает их реализацию. Данное обеспечение основано на применении мер государственного принуждения.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316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757</Words>
  <Application>Microsoft Office PowerPoint</Application>
  <PresentationFormat>Широкоэкранный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Cambria</vt:lpstr>
      <vt:lpstr>Century Gothic</vt:lpstr>
      <vt:lpstr>Wingdings 3</vt:lpstr>
      <vt:lpstr>Ион</vt:lpstr>
      <vt:lpstr>Проект на тему: Права человека</vt:lpstr>
      <vt:lpstr>Право – это …</vt:lpstr>
      <vt:lpstr>Права человека - …</vt:lpstr>
      <vt:lpstr>Социальная норма – это…</vt:lpstr>
      <vt:lpstr>Норма права – это…</vt:lpstr>
      <vt:lpstr>Нормы права по социальному назначению:</vt:lpstr>
      <vt:lpstr>Презентация PowerPoint</vt:lpstr>
      <vt:lpstr>Признаки права – это…</vt:lpstr>
      <vt:lpstr>Признаки права – это…</vt:lpstr>
      <vt:lpstr>Функции права – это…</vt:lpstr>
      <vt:lpstr>История Права</vt:lpstr>
      <vt:lpstr>Презентация PowerPoint</vt:lpstr>
      <vt:lpstr>Документы, закрепляющие права человека и которые являются предшественниками многих современных документов о правах человека</vt:lpstr>
      <vt:lpstr>Основной закон РФ - Конституция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Права человека</dc:title>
  <dc:creator>Пользователь</dc:creator>
  <cp:lastModifiedBy>Пользователь</cp:lastModifiedBy>
  <cp:revision>8</cp:revision>
  <dcterms:created xsi:type="dcterms:W3CDTF">2019-11-27T04:55:47Z</dcterms:created>
  <dcterms:modified xsi:type="dcterms:W3CDTF">2019-11-27T06:24:32Z</dcterms:modified>
</cp:coreProperties>
</file>