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  <p:sldMasterId id="2147483721" r:id="rId2"/>
    <p:sldMasterId id="2147483738" r:id="rId3"/>
    <p:sldMasterId id="2147483755" r:id="rId4"/>
    <p:sldMasterId id="2147483772" r:id="rId5"/>
    <p:sldMasterId id="2147483790" r:id="rId6"/>
    <p:sldMasterId id="2147483862" r:id="rId7"/>
    <p:sldMasterId id="2147483916" r:id="rId8"/>
    <p:sldMasterId id="2147483934" r:id="rId9"/>
    <p:sldMasterId id="2147483952" r:id="rId10"/>
  </p:sldMasterIdLst>
  <p:sldIdLst>
    <p:sldId id="256" r:id="rId11"/>
    <p:sldId id="257" r:id="rId12"/>
    <p:sldId id="25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>
        <p:scale>
          <a:sx n="50" d="100"/>
          <a:sy n="50" d="100"/>
        </p:scale>
        <p:origin x="2994" y="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6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343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998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949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007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800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53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124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275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526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654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1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5355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41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206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563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338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499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1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354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905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246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0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75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72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506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552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983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497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191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110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952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517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81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3940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389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59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943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60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068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61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21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949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24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8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193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019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82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436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233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058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42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675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348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825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0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103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055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459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138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091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124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538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425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531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979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4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562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594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486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572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021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6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314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0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37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0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2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89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36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69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43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03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76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78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27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175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32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332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62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60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15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18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0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80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04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58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8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13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7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9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4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15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95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617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78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696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70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99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05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71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96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66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82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96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58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97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93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99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72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16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779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34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063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3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33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8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270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167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38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6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62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15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79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85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699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806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23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070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66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477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114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9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178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017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364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43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147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909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206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3635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96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33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992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318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6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4850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443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16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2671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24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538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757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3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51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2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8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3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1053" y="1187115"/>
            <a:ext cx="8791575" cy="863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Презентация на тему: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493" y="2992438"/>
            <a:ext cx="10170693" cy="165576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Структура и план эссе или </a:t>
            </a:r>
            <a:endParaRPr lang="ru-RU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эссе </a:t>
            </a: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как конкурсное задание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638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54743"/>
            <a:ext cx="8596668" cy="52866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	Таким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образом, эссе приобретает кольцевую структуру (количество тезисов и аргументов зависит от темы, избранного плана, логики развития мысли):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вступление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тезис,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аргументы</a:t>
            </a:r>
          </a:p>
          <a:p>
            <a:pPr lvl="2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тезис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аргументы</a:t>
            </a:r>
          </a:p>
          <a:p>
            <a:pPr lvl="2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тезис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аргументы</a:t>
            </a:r>
          </a:p>
          <a:p>
            <a:pPr lvl="2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заключение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3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760" y="1669143"/>
            <a:ext cx="8945637" cy="8998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4. Что стоит писать в эссе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245" y="2871790"/>
            <a:ext cx="8596668" cy="1961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Перед тем как приступить к написанию эссе, обратите внимание на следующие вопросы. Ответы на них позволят вам более четко определить то, что стоит писать в эссе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>1. Затрагивая </a:t>
            </a:r>
            <a:r>
              <a:rPr lang="ru-RU" dirty="0"/>
              <a:t>в эссе свои личные качества или способности, спросите себя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3207657"/>
            <a:ext cx="9601196" cy="188685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отличаюсь ли я тем или иным качеством от тех, кого я </a:t>
            </a:r>
            <a:r>
              <a:rPr lang="ru-RU" sz="2800" dirty="0" smtClean="0"/>
              <a:t>знаю?</a:t>
            </a:r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чем проявилось это качество?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8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>2. </a:t>
            </a:r>
            <a:r>
              <a:rPr lang="ru-RU" dirty="0"/>
              <a:t>О деятельности, которой вы занимались (занимаетесь):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515" y="3106056"/>
            <a:ext cx="9601196" cy="1828801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/>
              <a:t>что </a:t>
            </a:r>
            <a:r>
              <a:rPr lang="ru-RU" sz="2800" dirty="0"/>
              <a:t>заставило меня заняться этим видом деятельности</a:t>
            </a:r>
            <a:r>
              <a:rPr lang="ru-RU" sz="2800" dirty="0" smtClean="0"/>
              <a:t>?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800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800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/>
              <a:t>почему я продолжал(ю) заниматься этим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39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829548" cy="1303867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О каждом событии вашей жизни, о котором вы упомянули: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515" y="3106056"/>
            <a:ext cx="9601196" cy="267063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/>
              <a:t>почему мне запомнилось именно это событие?</a:t>
            </a:r>
          </a:p>
          <a:p>
            <a:pPr lvl="0"/>
            <a:r>
              <a:rPr lang="ru-RU" sz="2800" dirty="0"/>
              <a:t>изменило ли оно меня как личность?</a:t>
            </a:r>
          </a:p>
          <a:p>
            <a:pPr lvl="0"/>
            <a:r>
              <a:rPr lang="ru-RU" sz="2800" dirty="0"/>
              <a:t>как я на это отреагировал?</a:t>
            </a:r>
          </a:p>
          <a:p>
            <a:r>
              <a:rPr lang="ru-RU" sz="2800" dirty="0"/>
              <a:t>было ли это откровением для меня; тем, о чем я раньше не подозревал?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069284" cy="1303867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>4. </a:t>
            </a:r>
            <a:r>
              <a:rPr lang="ru-RU" dirty="0"/>
              <a:t>О каждом человеке, которого вы упомянули: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9446" y="2877456"/>
            <a:ext cx="9601196" cy="25708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/>
              <a:t>почему я назвал именно этого человека?</a:t>
            </a:r>
          </a:p>
          <a:p>
            <a:pPr lvl="0"/>
            <a:r>
              <a:rPr lang="ru-RU" sz="2800" dirty="0"/>
              <a:t>стремлюсь ли я стать таким как он?</a:t>
            </a:r>
          </a:p>
          <a:p>
            <a:pPr lvl="0"/>
            <a:r>
              <a:rPr lang="ru-RU" sz="2800" dirty="0"/>
              <a:t>какими его качествами я восхищаюсь?</a:t>
            </a:r>
          </a:p>
          <a:p>
            <a:pPr lvl="0"/>
            <a:r>
              <a:rPr lang="ru-RU" sz="2800" dirty="0"/>
              <a:t>было ли сказано им что-то такое, что я буду помнить всю жизнь?</a:t>
            </a:r>
          </a:p>
          <a:p>
            <a:pPr lvl="0"/>
            <a:r>
              <a:rPr lang="ru-RU" sz="2800" dirty="0"/>
              <a:t>пересмотрел ли я свои взгляды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5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5. О </a:t>
            </a:r>
            <a:r>
              <a:rPr lang="ru-RU" dirty="0"/>
              <a:t>каждом из ваших предпочтений и том, что вам не нравится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515" y="3106056"/>
            <a:ext cx="9601196" cy="188504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/>
              <a:t>почему мне это нравится или не нравится</a:t>
            </a:r>
            <a:r>
              <a:rPr lang="ru-RU" sz="2800" dirty="0" smtClean="0"/>
              <a:t>?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/>
              <a:t>повлияло ли это обстоятельство в значительной степени на мою жизнь?</a:t>
            </a:r>
          </a:p>
        </p:txBody>
      </p:sp>
    </p:spTree>
    <p:extLst>
      <p:ext uri="{BB962C8B-B14F-4D97-AF65-F5344CB8AC3E}">
        <p14:creationId xmlns:p14="http://schemas.microsoft.com/office/powerpoint/2010/main" val="20905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6. </a:t>
            </a:r>
            <a:r>
              <a:rPr lang="ru-RU" dirty="0"/>
              <a:t>О каждой вашей удаче/неудаче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565" y="2877457"/>
            <a:ext cx="9601196" cy="137069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/>
              <a:t>чему я в результате научился</a:t>
            </a:r>
            <a:r>
              <a:rPr lang="ru-RU" sz="2800" dirty="0" smtClean="0"/>
              <a:t>?</a:t>
            </a:r>
          </a:p>
          <a:p>
            <a:pPr marL="0" lvl="0" indent="0">
              <a:buNone/>
            </a:pPr>
            <a:endParaRPr lang="ru-RU" sz="2800" dirty="0"/>
          </a:p>
          <a:p>
            <a:pPr lvl="0"/>
            <a:r>
              <a:rPr lang="ru-RU" sz="2800" dirty="0"/>
              <a:t>что полезного я вынес из этой ситуации</a:t>
            </a:r>
            <a:r>
              <a:rPr lang="ru-RU" sz="2800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8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759890"/>
            <a:ext cx="8946541" cy="706960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5. Признаки эссе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62" y="2647950"/>
            <a:ext cx="11488738" cy="367665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Небольшой объем;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Конкретная тема и подчеркнуто субъективная ее трактовка;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Свободная композиция – важная особенность эссе;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Непринужденность повествования;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Склонность к парадоксам;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Внутренне смысловое единство;</a:t>
            </a:r>
          </a:p>
          <a:p>
            <a:pPr marL="457200" indent="-457200">
              <a:buAutoNum type="arabicPeriod"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Ориентация на разговорную речь.</a:t>
            </a: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795618"/>
            <a:ext cx="9404723" cy="766482"/>
          </a:xfrm>
        </p:spPr>
        <p:txBody>
          <a:bodyPr/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Небольшой объем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Эссеистическому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 стилю свойственны образность, подвижность ассоциаций, афористичность, установка на разговорную интонацию</a:t>
            </a: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Каких-либо жестких границ, конечно, не существует. Объем эссе - от трех до семи страниц компьютерного текста.</a:t>
            </a: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131" y="1207435"/>
            <a:ext cx="8911687" cy="731725"/>
          </a:xfrm>
        </p:spPr>
        <p:txBody>
          <a:bodyPr/>
          <a:lstStyle/>
          <a:p>
            <a:r>
              <a:rPr lang="ru-RU" b="1" dirty="0" smtClean="0"/>
              <a:t>Структура презентации: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593" y="2464676"/>
            <a:ext cx="9880764" cy="3699641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3200" dirty="0" smtClean="0"/>
              <a:t>Основные подходы и критерии оценивания;</a:t>
            </a:r>
          </a:p>
          <a:p>
            <a:pPr>
              <a:buAutoNum type="arabicPeriod"/>
            </a:pPr>
            <a:r>
              <a:rPr lang="ru-RU" sz="3200" dirty="0" smtClean="0"/>
              <a:t>Концепция эссе;</a:t>
            </a:r>
          </a:p>
          <a:p>
            <a:pPr>
              <a:buAutoNum type="arabicPeriod"/>
            </a:pPr>
            <a:r>
              <a:rPr lang="ru-RU" sz="3200" dirty="0" smtClean="0"/>
              <a:t>Структура и план эссе;</a:t>
            </a:r>
          </a:p>
          <a:p>
            <a:pPr>
              <a:buAutoNum type="arabicPeriod"/>
            </a:pPr>
            <a:r>
              <a:rPr lang="ru-RU" sz="3200" dirty="0" smtClean="0"/>
              <a:t>Что стоит писать в эссе;</a:t>
            </a:r>
          </a:p>
          <a:p>
            <a:pPr>
              <a:buAutoNum type="arabicPeriod"/>
            </a:pPr>
            <a:r>
              <a:rPr lang="ru-RU" sz="3200" dirty="0" smtClean="0"/>
              <a:t>Признаки эссе;</a:t>
            </a:r>
          </a:p>
          <a:p>
            <a:pPr>
              <a:buAutoNum type="arabicPeriod"/>
            </a:pPr>
            <a:r>
              <a:rPr lang="ru-RU" sz="3200" dirty="0" smtClean="0"/>
              <a:t>Примеры эссе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23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09" y="476250"/>
            <a:ext cx="10353761" cy="1326321"/>
          </a:xfrm>
        </p:spPr>
        <p:txBody>
          <a:bodyPr/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Конкретная тема и подчеркнуто субъективная ее трактовка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09" y="2324100"/>
            <a:ext cx="11183939" cy="42291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Эссе выражает индивидуальные впечатления и соображения автора по конкретному поводу или предмету и не претендует на исчерпывающую или определяющую трактовку темы.</a:t>
            </a:r>
          </a:p>
          <a:p>
            <a:pPr marL="0" indent="0">
              <a:buNone/>
            </a:pPr>
            <a:endParaRPr lang="ru-RU" sz="105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Оно не может содержать много тем или идей (мыслей). Для эссе важно свободное владение темой, видение ее с различных сторон и готовность предъявить читателю не исчерпывающий, но многоаспектный взгляд на явление, ставшее отправной точкой размышлений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ru-RU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Отправной точкой для размышлений нередко является яркое высказывание или парадоксальное определение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293" y="433668"/>
            <a:ext cx="7983539" cy="1400530"/>
          </a:xfrm>
        </p:spPr>
        <p:txBody>
          <a:bodyPr/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Свободная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композиция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важная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особенность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эссе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3138769"/>
            <a:ext cx="10096500" cy="21761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Свободная форма позволяет в полной </a:t>
            </a: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мере продемонстрировать 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творческие способности, нестандартность и гибкость мышления, навыки письменной коммуникации и эффективной </a:t>
            </a:r>
            <a:r>
              <a:rPr lang="ru-RU" sz="2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самопрезентации</a:t>
            </a: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509868"/>
            <a:ext cx="9164638" cy="1400530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Непринужденность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повествования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912" y="3538819"/>
            <a:ext cx="9659938" cy="16618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Автору эссе важно установить доверительный стиль общения с читателем; чтобы быть понятым, он избегает намеренно усложненных, неясных, излишне </a:t>
            </a: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строгих построений.</a:t>
            </a: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757518"/>
            <a:ext cx="7069138" cy="804582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5. Склонность к парадоксам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2" y="3615019"/>
            <a:ext cx="9393238" cy="956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Эссе призвано удивить читателя (слушателя) - это, по мнению многих исследователей, его обязательное качество</a:t>
            </a: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362" y="757518"/>
            <a:ext cx="8593139" cy="785532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6. Внутренне смысловое единство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362" y="3291169"/>
            <a:ext cx="9945688" cy="17951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Свободное по композиции, ориентированное на субъективность, эссе вместе с тем обладает внутренним смысловым единством, т.е. согласованностью ключевых тезисов и </a:t>
            </a: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утверждений.</a:t>
            </a: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757518"/>
            <a:ext cx="8993189" cy="804582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7. Ориентация на разговорную речь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912" y="3386419"/>
            <a:ext cx="10269538" cy="17570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В то же время необходимо избегать употребления в эссе сленга, шаблонных фраз, сокращения слов, чересчур легкомысленного тона. Язык, употребляемый при написании эссе, должен восприниматься серьезно.</a:t>
            </a: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240" y="847455"/>
            <a:ext cx="9896529" cy="733695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1. Основные подходы и критерии оценивания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050956"/>
              </p:ext>
            </p:extLst>
          </p:nvPr>
        </p:nvGraphicFramePr>
        <p:xfrm>
          <a:off x="1608083" y="3187627"/>
          <a:ext cx="8824686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3563"/>
                <a:gridCol w="56511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Языковая грамотность текста (речевая, грамматическая, орфографическая и пунктуационная).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Речевая грамотность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Грамотность в области грамматики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Орфографическая грамотность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Пунктуационная грамотность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2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216996"/>
              </p:ext>
            </p:extLst>
          </p:nvPr>
        </p:nvGraphicFramePr>
        <p:xfrm>
          <a:off x="1345520" y="576036"/>
          <a:ext cx="9830480" cy="535323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08002"/>
                <a:gridCol w="68224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Обоснование актуальности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широта и масштабность взгляда на профессию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умение видеть тенденции развития образования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514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связь с практикой, обращение внимания на вызовы времени и запросы социума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Наличие ценностных ориентиров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понимание ценностных ориентиров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современной системы образования 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наличие мировоззренческой позиции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постановка воспитательных целей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0829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обращение внимание на формирование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гражданской позиции обучающихся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Аргументированность позиции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чёткость аргументов, отделение фактов от мнений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использование иллюстрирующих примеров и фактов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наличие выводов и обобщения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7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137247"/>
              </p:ext>
            </p:extLst>
          </p:nvPr>
        </p:nvGraphicFramePr>
        <p:xfrm>
          <a:off x="982662" y="1142092"/>
          <a:ext cx="9832976" cy="4145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55509"/>
                <a:gridCol w="65774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Критерии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Показатели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умение формулировать проблемы и видеть пути их решения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чёткость и обоснованность при формулировании проблем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способность выделять значимое и последовательность в изложении своей позиции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нестандартность предлагаемых решений</a:t>
                      </a:r>
                    </a:p>
                  </a:txBody>
                  <a:tcPr marL="68580" marR="6858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рефлексивность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понимание смысла собственной педагогической деятельности (навыки самоанализа педагогической деятельности)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анализ и оценка собственных принципов и подходов к образованию</a:t>
                      </a:r>
                    </a:p>
                  </a:txBody>
                  <a:tcPr marL="68580" marR="68580" marT="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оригинальность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изложения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художественный стиль и нестандартность изложения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яркость и образность изложения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ясность и целостность изложения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732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2. Концепция эссе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76500"/>
            <a:ext cx="11104044" cy="3181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	Текст 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эссе может включать в себя биографические данные об участнике конкурса, его </a:t>
            </a:r>
            <a:r>
              <a:rPr lang="ru-RU" sz="2600" b="1" dirty="0">
                <a:latin typeface="Cambria" panose="02040503050406030204" pitchFamily="18" charset="0"/>
                <a:ea typeface="Cambria" panose="02040503050406030204" pitchFamily="18" charset="0"/>
              </a:rPr>
              <a:t>обращение к описанию событий из своей жизни, их оценке и рефлексии, но не может сводиться только к автобиографии.</a:t>
            </a: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Задание 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подразумевает выход на более </a:t>
            </a:r>
            <a:r>
              <a:rPr lang="ru-RU" sz="2600" b="1" dirty="0">
                <a:latin typeface="Cambria" panose="02040503050406030204" pitchFamily="18" charset="0"/>
                <a:ea typeface="Cambria" panose="02040503050406030204" pitchFamily="18" charset="0"/>
              </a:rPr>
              <a:t>широкие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2600" b="1" dirty="0">
                <a:latin typeface="Cambria" panose="02040503050406030204" pitchFamily="18" charset="0"/>
                <a:ea typeface="Cambria" panose="02040503050406030204" pitchFamily="18" charset="0"/>
              </a:rPr>
              <a:t>общие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b="1" dirty="0">
                <a:latin typeface="Cambria" panose="02040503050406030204" pitchFamily="18" charset="0"/>
                <a:ea typeface="Cambria" panose="02040503050406030204" pitchFamily="18" charset="0"/>
              </a:rPr>
              <a:t>категории размышления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 о </a:t>
            </a:r>
            <a:r>
              <a:rPr lang="ru-RU" sz="2600" b="1" dirty="0">
                <a:latin typeface="Cambria" panose="02040503050406030204" pitchFamily="18" charset="0"/>
                <a:ea typeface="Cambria" panose="02040503050406030204" pitchFamily="18" charset="0"/>
              </a:rPr>
              <a:t>педагогической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b="1" dirty="0">
                <a:latin typeface="Cambria" panose="02040503050406030204" pitchFamily="18" charset="0"/>
                <a:ea typeface="Cambria" panose="02040503050406030204" pitchFamily="18" charset="0"/>
              </a:rPr>
              <a:t>профессии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, имеющие значение за пределами опыта самого участника</a:t>
            </a: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5580" cy="1320800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Конкурсное задание – Эссе </a:t>
            </a:r>
            <a:b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«Я – учитель» также показывает: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584266" cy="3880773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общекультурный уровень развития участника;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круг интересов, как профессиональных, так и личностных;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способность формулировать мысль, оригинально рассуждать,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анализировать действительность, выражать в слове свои чувства.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16609" cy="667657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Важно написание эссе и для конкурсанта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80018"/>
            <a:ext cx="9221409" cy="41821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как конкурсант сумел себя подать, как описал свои достижения и промахи, позволяет экспертам определить, достаточно ли хорош этот человек для образования, достаточен ли его опыт работы для того, чтобы оправдать надежды в будущем и стать победителем конкурса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1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	Цель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эссе состоит в развитии таких навыков, как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самостоятельное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творческое мышление и изложение собственных мыслей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57250"/>
            <a:ext cx="8596668" cy="667657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3. Структура и план эссе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03489"/>
            <a:ext cx="9395580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Структура эссе определяется предъявляемыми к нему требованиями</a:t>
            </a: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мысли 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автора эссе по проблеме излагаются в форме кратких тезисов (Т</a:t>
            </a: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457200" indent="-457200">
              <a:buAutoNum type="arabicPeriod"/>
            </a:pP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endParaRPr lang="ru-RU" sz="2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ru-RU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мысль </a:t>
            </a:r>
            <a:r>
              <a:rPr lang="ru-RU" sz="2600" dirty="0">
                <a:latin typeface="Cambria" panose="02040503050406030204" pitchFamily="18" charset="0"/>
                <a:ea typeface="Cambria" panose="02040503050406030204" pitchFamily="18" charset="0"/>
              </a:rPr>
              <a:t>должна быть подкреплена доказательствами - поэтому за тезисом следуют аргументы (А).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3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3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7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1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9.xml><?xml version="1.0" encoding="utf-8"?>
<a:theme xmlns:a="http://schemas.openxmlformats.org/drawingml/2006/main" name="2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иний и зеленый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4.xml><?xml version="1.0" encoding="utf-8"?>
<a:themeOverride xmlns:a="http://schemas.openxmlformats.org/drawingml/2006/main">
  <a:clrScheme name="Фиолетовый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Красный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852</Words>
  <Application>Microsoft Office PowerPoint</Application>
  <PresentationFormat>Широкоэкранный</PresentationFormat>
  <Paragraphs>140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Arial</vt:lpstr>
      <vt:lpstr>Cambria</vt:lpstr>
      <vt:lpstr>Century Gothic</vt:lpstr>
      <vt:lpstr>Garamond</vt:lpstr>
      <vt:lpstr>Symbol</vt:lpstr>
      <vt:lpstr>Trebuchet MS</vt:lpstr>
      <vt:lpstr>Wingdings 3</vt:lpstr>
      <vt:lpstr>Легкий дым</vt:lpstr>
      <vt:lpstr>Грань</vt:lpstr>
      <vt:lpstr>1_Грань</vt:lpstr>
      <vt:lpstr>2_Грань</vt:lpstr>
      <vt:lpstr>Натуральные материалы</vt:lpstr>
      <vt:lpstr>1_Натуральные материалы</vt:lpstr>
      <vt:lpstr>Ион (конференц-зал)</vt:lpstr>
      <vt:lpstr>1_Ион (конференц-зал)</vt:lpstr>
      <vt:lpstr>2_Ион (конференц-зал)</vt:lpstr>
      <vt:lpstr>3_Ион (конференц-зал)</vt:lpstr>
      <vt:lpstr>Презентация на тему:</vt:lpstr>
      <vt:lpstr>Структура презентации:</vt:lpstr>
      <vt:lpstr>1. Основные подходы и критерии оценивания</vt:lpstr>
      <vt:lpstr>Презентация PowerPoint</vt:lpstr>
      <vt:lpstr>Презентация PowerPoint</vt:lpstr>
      <vt:lpstr>2. Концепция эссе</vt:lpstr>
      <vt:lpstr>Конкурсное задание – Эссе  «Я – учитель» также показывает:</vt:lpstr>
      <vt:lpstr>Важно написание эссе и для конкурсанта</vt:lpstr>
      <vt:lpstr>3. Структура и план эссе</vt:lpstr>
      <vt:lpstr>Презентация PowerPoint</vt:lpstr>
      <vt:lpstr>4. Что стоит писать в эссе</vt:lpstr>
      <vt:lpstr>1. Затрагивая в эссе свои личные качества или способности, спросите себя:</vt:lpstr>
      <vt:lpstr>2. О деятельности, которой вы занимались (занимаетесь):</vt:lpstr>
      <vt:lpstr>3. О каждом событии вашей жизни, о котором вы упомянули:</vt:lpstr>
      <vt:lpstr>4. О каждом человеке, которого вы упомянули:</vt:lpstr>
      <vt:lpstr>5. О каждом из ваших предпочтений и том, что вам не нравится:</vt:lpstr>
      <vt:lpstr>6. О каждой вашей удаче/неудаче:</vt:lpstr>
      <vt:lpstr>5. Признаки эссе</vt:lpstr>
      <vt:lpstr>1. Небольшой объем</vt:lpstr>
      <vt:lpstr>2. Конкретная тема и подчеркнуто субъективная ее трактовка</vt:lpstr>
      <vt:lpstr>3. Свободная композиция - важная особенность эссе</vt:lpstr>
      <vt:lpstr>4. Непринужденность повествования</vt:lpstr>
      <vt:lpstr>5. Склонность к парадоксам</vt:lpstr>
      <vt:lpstr>6. Внутренне смысловое единство</vt:lpstr>
      <vt:lpstr>7. Ориентация на разговорную речь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Шамхан Усаев</dc:creator>
  <cp:lastModifiedBy>Шамхан Усаев</cp:lastModifiedBy>
  <cp:revision>13</cp:revision>
  <dcterms:created xsi:type="dcterms:W3CDTF">2019-09-23T18:15:20Z</dcterms:created>
  <dcterms:modified xsi:type="dcterms:W3CDTF">2019-09-23T19:45:49Z</dcterms:modified>
</cp:coreProperties>
</file>